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Average"/>
      <p:regular r:id="rId16"/>
    </p:embeddedFont>
    <p:embeddedFont>
      <p:font typeface="Oswald"/>
      <p:regular r:id="rId17"/>
      <p:bold r:id="rId18"/>
    </p:embeddedFont>
    <p:embeddedFont>
      <p:font typeface="Alegreya"/>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Alegreya-bold.fntdata"/><Relationship Id="rId11" Type="http://schemas.openxmlformats.org/officeDocument/2006/relationships/slide" Target="slides/slide7.xml"/><Relationship Id="rId22" Type="http://schemas.openxmlformats.org/officeDocument/2006/relationships/font" Target="fonts/Alegreya-boldItalic.fntdata"/><Relationship Id="rId10" Type="http://schemas.openxmlformats.org/officeDocument/2006/relationships/slide" Target="slides/slide6.xml"/><Relationship Id="rId21" Type="http://schemas.openxmlformats.org/officeDocument/2006/relationships/font" Target="fonts/Alegreya-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Oswald-regular.fntdata"/><Relationship Id="rId16" Type="http://schemas.openxmlformats.org/officeDocument/2006/relationships/font" Target="fonts/Average-regular.fntdata"/><Relationship Id="rId5" Type="http://schemas.openxmlformats.org/officeDocument/2006/relationships/slide" Target="slides/slide1.xml"/><Relationship Id="rId19" Type="http://schemas.openxmlformats.org/officeDocument/2006/relationships/font" Target="fonts/Alegreya-regular.fntdata"/><Relationship Id="rId6" Type="http://schemas.openxmlformats.org/officeDocument/2006/relationships/slide" Target="slides/slide2.xml"/><Relationship Id="rId18" Type="http://schemas.openxmlformats.org/officeDocument/2006/relationships/font" Target="fonts/Oswal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14" name="Shape 14"/>
          <p:cNvSpPr txBox="1"/>
          <p:nvPr>
            <p:ph type="ctrTitle"/>
          </p:nvPr>
        </p:nvSpPr>
        <p:spPr>
          <a:xfrm>
            <a:off x="671258" y="990800"/>
            <a:ext cx="7801500" cy="1730100"/>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6"/>
            <a:ext cx="78015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accent3"/>
              </a:buClr>
              <a:buSzPct val="1000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671258" y="990800"/>
            <a:ext cx="7801500" cy="1730100"/>
          </a:xfrm>
          <a:prstGeom prst="rect">
            <a:avLst/>
          </a:prstGeom>
        </p:spPr>
        <p:txBody>
          <a:bodyPr anchorCtr="0" anchor="b" bIns="91425" lIns="91425" rIns="91425" wrap="square" tIns="91425">
            <a:noAutofit/>
          </a:bodyPr>
          <a:lstStyle/>
          <a:p>
            <a:pPr lvl="0">
              <a:spcBef>
                <a:spcPts val="0"/>
              </a:spcBef>
              <a:buNone/>
            </a:pPr>
            <a:r>
              <a:rPr lang="en">
                <a:latin typeface="Oswald"/>
                <a:ea typeface="Oswald"/>
                <a:cs typeface="Oswald"/>
                <a:sym typeface="Oswald"/>
              </a:rPr>
              <a:t>Researching for Optimal Results</a:t>
            </a:r>
          </a:p>
        </p:txBody>
      </p:sp>
      <p:sp>
        <p:nvSpPr>
          <p:cNvPr id="60" name="Shape 60"/>
          <p:cNvSpPr txBox="1"/>
          <p:nvPr>
            <p:ph idx="1" type="subTitle"/>
          </p:nvPr>
        </p:nvSpPr>
        <p:spPr>
          <a:xfrm>
            <a:off x="671250" y="3174876"/>
            <a:ext cx="7801500" cy="792600"/>
          </a:xfrm>
          <a:prstGeom prst="rect">
            <a:avLst/>
          </a:prstGeom>
        </p:spPr>
        <p:txBody>
          <a:bodyPr anchorCtr="0" anchor="t" bIns="91425" lIns="91425" rIns="91425" wrap="square" tIns="91425">
            <a:noAutofit/>
          </a:bodyPr>
          <a:lstStyle/>
          <a:p>
            <a:pPr lvl="0">
              <a:spcBef>
                <a:spcPts val="0"/>
              </a:spcBef>
              <a:buNone/>
            </a:pPr>
            <a:r>
              <a:rPr lang="en">
                <a:latin typeface="Alegreya"/>
                <a:ea typeface="Alegreya"/>
                <a:cs typeface="Alegreya"/>
                <a:sym typeface="Alegreya"/>
              </a:rPr>
              <a:t>And writing a position paper like nobody’s business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lgn="ctr">
              <a:spcBef>
                <a:spcPts val="0"/>
              </a:spcBef>
              <a:buNone/>
            </a:pPr>
            <a:r>
              <a:rPr i="1" lang="en">
                <a:latin typeface="Oswald"/>
                <a:ea typeface="Oswald"/>
                <a:cs typeface="Oswald"/>
                <a:sym typeface="Oswald"/>
              </a:rPr>
              <a:t>“I have no policy”</a:t>
            </a:r>
          </a:p>
        </p:txBody>
      </p:sp>
      <p:sp>
        <p:nvSpPr>
          <p:cNvPr id="124" name="Shape 12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sz="2800">
                <a:latin typeface="Oswald"/>
                <a:ea typeface="Oswald"/>
                <a:cs typeface="Oswald"/>
                <a:sym typeface="Oswald"/>
              </a:rPr>
              <a:t>False.</a:t>
            </a:r>
          </a:p>
          <a:p>
            <a:pPr lvl="0">
              <a:spcBef>
                <a:spcPts val="0"/>
              </a:spcBef>
              <a:buNone/>
            </a:pPr>
            <a:r>
              <a:rPr lang="en" sz="2200">
                <a:latin typeface="Oswald"/>
                <a:ea typeface="Oswald"/>
                <a:cs typeface="Oswald"/>
                <a:sym typeface="Oswald"/>
              </a:rPr>
              <a:t>You absolutely have a policy, and if it’s not explicitly stated, it’s nothing that you can’t build.  </a:t>
            </a:r>
            <a:r>
              <a:rPr b="1" lang="en" sz="2200">
                <a:latin typeface="Oswald"/>
                <a:ea typeface="Oswald"/>
                <a:cs typeface="Oswald"/>
                <a:sym typeface="Oswald"/>
              </a:rPr>
              <a:t>The ultimate goal of committee is to solve the problem in a way that is in line with your interests, and maximizes benefits for your country.</a:t>
            </a:r>
            <a:r>
              <a:rPr lang="en" sz="2200">
                <a:latin typeface="Oswald"/>
                <a:ea typeface="Oswald"/>
                <a:cs typeface="Oswald"/>
                <a:sym typeface="Oswald"/>
              </a:rPr>
              <a:t> Your questions as you research, over and over:</a:t>
            </a:r>
          </a:p>
          <a:p>
            <a:pPr lvl="0">
              <a:spcBef>
                <a:spcPts val="0"/>
              </a:spcBef>
              <a:buNone/>
            </a:pPr>
            <a:r>
              <a:rPr lang="en" sz="2200">
                <a:latin typeface="Oswald"/>
                <a:ea typeface="Oswald"/>
                <a:cs typeface="Oswald"/>
                <a:sym typeface="Oswald"/>
              </a:rPr>
              <a:t>	How is this relevant to me? How can I make this relevant to me?</a:t>
            </a:r>
          </a:p>
          <a:p>
            <a:pPr lvl="0" rtl="0">
              <a:spcBef>
                <a:spcPts val="0"/>
              </a:spcBef>
              <a:buNone/>
            </a:pPr>
            <a:r>
              <a:rPr lang="en" sz="2200">
                <a:latin typeface="Oswald"/>
                <a:ea typeface="Oswald"/>
                <a:cs typeface="Oswald"/>
                <a:sym typeface="Oswald"/>
              </a:rPr>
              <a:t>Research makes you valuable.  Leverage the value of your work to create a solution of value to those affected, but also to you.</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latin typeface="Oswald"/>
                <a:ea typeface="Oswald"/>
                <a:cs typeface="Oswald"/>
                <a:sym typeface="Oswald"/>
              </a:rPr>
              <a:t>How are you relevant?</a:t>
            </a:r>
          </a:p>
        </p:txBody>
      </p:sp>
      <p:sp>
        <p:nvSpPr>
          <p:cNvPr id="130" name="Shape 130"/>
          <p:cNvSpPr txBox="1"/>
          <p:nvPr>
            <p:ph idx="1" type="body"/>
          </p:nvPr>
        </p:nvSpPr>
        <p:spPr>
          <a:xfrm>
            <a:off x="311700" y="1152475"/>
            <a:ext cx="4345500" cy="639000"/>
          </a:xfrm>
          <a:prstGeom prst="rect">
            <a:avLst/>
          </a:prstGeom>
        </p:spPr>
        <p:txBody>
          <a:bodyPr anchorCtr="0" anchor="t" bIns="91425" lIns="91425" rIns="91425" wrap="square" tIns="91425">
            <a:noAutofit/>
          </a:bodyPr>
          <a:lstStyle/>
          <a:p>
            <a:pPr lvl="0">
              <a:spcBef>
                <a:spcPts val="0"/>
              </a:spcBef>
              <a:buNone/>
            </a:pPr>
            <a:r>
              <a:rPr lang="en">
                <a:latin typeface="Oswald"/>
                <a:ea typeface="Oswald"/>
                <a:cs typeface="Oswald"/>
                <a:sym typeface="Oswald"/>
              </a:rPr>
              <a:t>Are you a producer of related materials?</a:t>
            </a:r>
          </a:p>
        </p:txBody>
      </p:sp>
      <p:sp>
        <p:nvSpPr>
          <p:cNvPr id="131" name="Shape 131"/>
          <p:cNvSpPr txBox="1"/>
          <p:nvPr/>
        </p:nvSpPr>
        <p:spPr>
          <a:xfrm>
            <a:off x="4124400" y="1717500"/>
            <a:ext cx="4461900" cy="728100"/>
          </a:xfrm>
          <a:prstGeom prst="rect">
            <a:avLst/>
          </a:prstGeom>
          <a:noFill/>
          <a:ln>
            <a:noFill/>
          </a:ln>
        </p:spPr>
        <p:txBody>
          <a:bodyPr anchorCtr="0" anchor="t" bIns="91425" lIns="91425" rIns="91425" wrap="square" tIns="91425">
            <a:noAutofit/>
          </a:bodyPr>
          <a:lstStyle/>
          <a:p>
            <a:pPr lvl="0">
              <a:spcBef>
                <a:spcPts val="0"/>
              </a:spcBef>
              <a:buNone/>
            </a:pPr>
            <a:r>
              <a:rPr lang="en" sz="1800">
                <a:solidFill>
                  <a:schemeClr val="accent3"/>
                </a:solidFill>
                <a:latin typeface="Oswald"/>
                <a:ea typeface="Oswald"/>
                <a:cs typeface="Oswald"/>
                <a:sym typeface="Oswald"/>
              </a:rPr>
              <a:t>Are you struggling with, or have you corrected, a similar problem in past?</a:t>
            </a:r>
          </a:p>
        </p:txBody>
      </p:sp>
      <p:sp>
        <p:nvSpPr>
          <p:cNvPr id="132" name="Shape 132"/>
          <p:cNvSpPr txBox="1"/>
          <p:nvPr/>
        </p:nvSpPr>
        <p:spPr>
          <a:xfrm>
            <a:off x="412875" y="2519475"/>
            <a:ext cx="4461900" cy="728100"/>
          </a:xfrm>
          <a:prstGeom prst="rect">
            <a:avLst/>
          </a:prstGeom>
          <a:noFill/>
          <a:ln>
            <a:noFill/>
          </a:ln>
        </p:spPr>
        <p:txBody>
          <a:bodyPr anchorCtr="0" anchor="t" bIns="91425" lIns="91425" rIns="91425" wrap="square" tIns="91425">
            <a:noAutofit/>
          </a:bodyPr>
          <a:lstStyle/>
          <a:p>
            <a:pPr lvl="0" rtl="0">
              <a:spcBef>
                <a:spcPts val="0"/>
              </a:spcBef>
              <a:buNone/>
            </a:pPr>
            <a:r>
              <a:rPr lang="en" sz="1800">
                <a:solidFill>
                  <a:schemeClr val="accent3"/>
                </a:solidFill>
                <a:latin typeface="Oswald"/>
                <a:ea typeface="Oswald"/>
                <a:cs typeface="Oswald"/>
                <a:sym typeface="Oswald"/>
              </a:rPr>
              <a:t>Are there sections of your economy or academia that offer particular expertise?</a:t>
            </a:r>
          </a:p>
        </p:txBody>
      </p:sp>
      <p:sp>
        <p:nvSpPr>
          <p:cNvPr id="133" name="Shape 133"/>
          <p:cNvSpPr txBox="1"/>
          <p:nvPr>
            <p:ph idx="1" type="body"/>
          </p:nvPr>
        </p:nvSpPr>
        <p:spPr>
          <a:xfrm>
            <a:off x="4752725" y="3069175"/>
            <a:ext cx="4345500" cy="639000"/>
          </a:xfrm>
          <a:prstGeom prst="rect">
            <a:avLst/>
          </a:prstGeom>
        </p:spPr>
        <p:txBody>
          <a:bodyPr anchorCtr="0" anchor="t" bIns="91425" lIns="91425" rIns="91425" wrap="square" tIns="91425">
            <a:noAutofit/>
          </a:bodyPr>
          <a:lstStyle/>
          <a:p>
            <a:pPr lvl="0" rtl="0">
              <a:spcBef>
                <a:spcPts val="0"/>
              </a:spcBef>
              <a:buNone/>
            </a:pPr>
            <a:r>
              <a:rPr lang="en">
                <a:latin typeface="Oswald"/>
                <a:ea typeface="Oswald"/>
                <a:cs typeface="Oswald"/>
                <a:sym typeface="Oswald"/>
              </a:rPr>
              <a:t>Have you participated in a group that worked to correct this issue? Are there groups working in your nation to correct this issue?</a:t>
            </a:r>
          </a:p>
        </p:txBody>
      </p:sp>
      <p:sp>
        <p:nvSpPr>
          <p:cNvPr id="134" name="Shape 134"/>
          <p:cNvSpPr txBox="1"/>
          <p:nvPr>
            <p:ph idx="1" type="body"/>
          </p:nvPr>
        </p:nvSpPr>
        <p:spPr>
          <a:xfrm>
            <a:off x="5041200" y="738475"/>
            <a:ext cx="4345500" cy="639000"/>
          </a:xfrm>
          <a:prstGeom prst="rect">
            <a:avLst/>
          </a:prstGeom>
        </p:spPr>
        <p:txBody>
          <a:bodyPr anchorCtr="0" anchor="t" bIns="91425" lIns="91425" rIns="91425" wrap="square" tIns="91425">
            <a:noAutofit/>
          </a:bodyPr>
          <a:lstStyle/>
          <a:p>
            <a:pPr lvl="0" rtl="0">
              <a:spcBef>
                <a:spcPts val="0"/>
              </a:spcBef>
              <a:buNone/>
            </a:pPr>
            <a:r>
              <a:rPr lang="en">
                <a:latin typeface="Oswald"/>
                <a:ea typeface="Oswald"/>
                <a:cs typeface="Oswald"/>
                <a:sym typeface="Oswald"/>
              </a:rPr>
              <a:t>Is there a similar situation in your region?</a:t>
            </a:r>
          </a:p>
        </p:txBody>
      </p:sp>
      <p:sp>
        <p:nvSpPr>
          <p:cNvPr id="135" name="Shape 135"/>
          <p:cNvSpPr txBox="1"/>
          <p:nvPr>
            <p:ph idx="1" type="body"/>
          </p:nvPr>
        </p:nvSpPr>
        <p:spPr>
          <a:xfrm>
            <a:off x="208800" y="3708175"/>
            <a:ext cx="4345500" cy="639000"/>
          </a:xfrm>
          <a:prstGeom prst="rect">
            <a:avLst/>
          </a:prstGeom>
        </p:spPr>
        <p:txBody>
          <a:bodyPr anchorCtr="0" anchor="t" bIns="91425" lIns="91425" rIns="91425" wrap="square" tIns="91425">
            <a:noAutofit/>
          </a:bodyPr>
          <a:lstStyle/>
          <a:p>
            <a:pPr lvl="0" rtl="0">
              <a:spcBef>
                <a:spcPts val="0"/>
              </a:spcBef>
              <a:buNone/>
            </a:pPr>
            <a:r>
              <a:rPr lang="en">
                <a:latin typeface="Oswald"/>
                <a:ea typeface="Oswald"/>
                <a:cs typeface="Oswald"/>
                <a:sym typeface="Oswald"/>
              </a:rPr>
              <a:t>What resources can you offer (and control)?</a:t>
            </a:r>
          </a:p>
        </p:txBody>
      </p:sp>
      <p:sp>
        <p:nvSpPr>
          <p:cNvPr id="136" name="Shape 136"/>
          <p:cNvSpPr txBox="1"/>
          <p:nvPr/>
        </p:nvSpPr>
        <p:spPr>
          <a:xfrm>
            <a:off x="352650" y="4405150"/>
            <a:ext cx="8438700" cy="494700"/>
          </a:xfrm>
          <a:prstGeom prst="rect">
            <a:avLst/>
          </a:prstGeom>
          <a:noFill/>
          <a:ln>
            <a:noFill/>
          </a:ln>
        </p:spPr>
        <p:txBody>
          <a:bodyPr anchorCtr="0" anchor="t" bIns="91425" lIns="91425" rIns="91425" wrap="square" tIns="91425">
            <a:noAutofit/>
          </a:bodyPr>
          <a:lstStyle/>
          <a:p>
            <a:pPr lvl="0" algn="ctr">
              <a:spcBef>
                <a:spcPts val="0"/>
              </a:spcBef>
              <a:buNone/>
            </a:pPr>
            <a:r>
              <a:rPr b="1" lang="en" sz="1800">
                <a:solidFill>
                  <a:schemeClr val="accent3"/>
                </a:solidFill>
                <a:latin typeface="Oswald"/>
                <a:ea typeface="Oswald"/>
                <a:cs typeface="Oswald"/>
                <a:sym typeface="Oswald"/>
              </a:rPr>
              <a:t>You can also investigate nations of similar alliances/ economic standing/ geography for guidance on how they’re handling the issue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idx="1" type="body"/>
          </p:nvPr>
        </p:nvSpPr>
        <p:spPr>
          <a:xfrm>
            <a:off x="311700" y="601700"/>
            <a:ext cx="8520600" cy="1236300"/>
          </a:xfrm>
          <a:prstGeom prst="rect">
            <a:avLst/>
          </a:prstGeom>
        </p:spPr>
        <p:txBody>
          <a:bodyPr anchorCtr="0" anchor="t" bIns="91425" lIns="91425" rIns="91425" wrap="square" tIns="91425">
            <a:noAutofit/>
          </a:bodyPr>
          <a:lstStyle/>
          <a:p>
            <a:pPr lvl="0" rtl="0">
              <a:spcBef>
                <a:spcPts val="0"/>
              </a:spcBef>
              <a:buNone/>
            </a:pPr>
            <a:r>
              <a:rPr lang="en" sz="2400">
                <a:latin typeface="Oswald"/>
                <a:ea typeface="Oswald"/>
                <a:cs typeface="Oswald"/>
                <a:sym typeface="Oswald"/>
              </a:rPr>
              <a:t>You are given:</a:t>
            </a:r>
          </a:p>
          <a:p>
            <a:pPr lvl="0" rtl="0">
              <a:spcBef>
                <a:spcPts val="0"/>
              </a:spcBef>
              <a:buNone/>
            </a:pPr>
            <a:r>
              <a:rPr lang="en" sz="2400">
                <a:latin typeface="Oswald"/>
                <a:ea typeface="Oswald"/>
                <a:cs typeface="Oswald"/>
                <a:sym typeface="Oswald"/>
              </a:rPr>
              <a:t>	Position, Issue(s), a background guide for overview</a:t>
            </a:r>
          </a:p>
          <a:p>
            <a:pPr lvl="0" rtl="0">
              <a:spcBef>
                <a:spcPts val="0"/>
              </a:spcBef>
              <a:buNone/>
            </a:pPr>
            <a:r>
              <a:t/>
            </a:r>
            <a:endParaRPr sz="2400">
              <a:latin typeface="Oswald"/>
              <a:ea typeface="Oswald"/>
              <a:cs typeface="Oswald"/>
              <a:sym typeface="Oswald"/>
            </a:endParaRPr>
          </a:p>
          <a:p>
            <a:pPr lvl="0" rtl="0">
              <a:spcBef>
                <a:spcPts val="0"/>
              </a:spcBef>
              <a:buNone/>
            </a:pPr>
            <a:r>
              <a:t/>
            </a:r>
            <a:endParaRPr sz="2400">
              <a:latin typeface="Oswald"/>
              <a:ea typeface="Oswald"/>
              <a:cs typeface="Oswald"/>
              <a:sym typeface="Oswald"/>
            </a:endParaRPr>
          </a:p>
          <a:p>
            <a:pPr lvl="0" rtl="0">
              <a:spcBef>
                <a:spcPts val="0"/>
              </a:spcBef>
              <a:buNone/>
            </a:pPr>
            <a:r>
              <a:t/>
            </a:r>
            <a:endParaRPr sz="2400">
              <a:latin typeface="Oswald"/>
              <a:ea typeface="Oswald"/>
              <a:cs typeface="Oswald"/>
              <a:sym typeface="Oswald"/>
            </a:endParaRPr>
          </a:p>
          <a:p>
            <a:pPr lvl="0" rtl="0" algn="r">
              <a:spcBef>
                <a:spcPts val="0"/>
              </a:spcBef>
              <a:spcAft>
                <a:spcPts val="0"/>
              </a:spcAft>
              <a:buNone/>
            </a:pPr>
            <a:r>
              <a:rPr lang="en" sz="2400">
                <a:latin typeface="Oswald"/>
                <a:ea typeface="Oswald"/>
                <a:cs typeface="Oswald"/>
                <a:sym typeface="Oswald"/>
              </a:rPr>
              <a:t>You want walk in with:</a:t>
            </a:r>
          </a:p>
          <a:p>
            <a:pPr lvl="0" rtl="0" algn="r">
              <a:spcBef>
                <a:spcPts val="0"/>
              </a:spcBef>
              <a:spcAft>
                <a:spcPts val="0"/>
              </a:spcAft>
              <a:buNone/>
            </a:pPr>
            <a:r>
              <a:rPr lang="en" sz="2400">
                <a:latin typeface="Oswald"/>
                <a:ea typeface="Oswald"/>
                <a:cs typeface="Oswald"/>
                <a:sym typeface="Oswald"/>
              </a:rPr>
              <a:t>Issue knowledge, your country’s perspective, an amazing solution</a:t>
            </a:r>
          </a:p>
        </p:txBody>
      </p:sp>
      <p:sp>
        <p:nvSpPr>
          <p:cNvPr id="66" name="Shape 66"/>
          <p:cNvSpPr/>
          <p:nvPr/>
        </p:nvSpPr>
        <p:spPr>
          <a:xfrm flipH="1" rot="10800000">
            <a:off x="1931425" y="2062100"/>
            <a:ext cx="3351300" cy="1605600"/>
          </a:xfrm>
          <a:prstGeom prst="bentArrow">
            <a:avLst>
              <a:gd fmla="val 25000" name="adj1"/>
              <a:gd fmla="val 26453" name="adj2"/>
              <a:gd fmla="val 25000" name="adj3"/>
              <a:gd fmla="val 43750" name="adj4"/>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67" name="Shape 67"/>
          <p:cNvSpPr txBox="1"/>
          <p:nvPr/>
        </p:nvSpPr>
        <p:spPr>
          <a:xfrm>
            <a:off x="2852325" y="2994050"/>
            <a:ext cx="1782900" cy="420000"/>
          </a:xfrm>
          <a:prstGeom prst="rect">
            <a:avLst/>
          </a:prstGeom>
          <a:noFill/>
          <a:ln>
            <a:noFill/>
          </a:ln>
        </p:spPr>
        <p:txBody>
          <a:bodyPr anchorCtr="0" anchor="t" bIns="91425" lIns="91425" rIns="91425" wrap="square" tIns="91425">
            <a:noAutofit/>
          </a:bodyPr>
          <a:lstStyle/>
          <a:p>
            <a:pPr lvl="0">
              <a:spcBef>
                <a:spcPts val="0"/>
              </a:spcBef>
              <a:buNone/>
            </a:pPr>
            <a:r>
              <a:rPr b="1" i="1" lang="en" sz="1800"/>
              <a:t>RESEARCH</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i="1" lang="en">
                <a:latin typeface="Oswald"/>
                <a:ea typeface="Oswald"/>
                <a:cs typeface="Oswald"/>
                <a:sym typeface="Oswald"/>
              </a:rPr>
              <a:t>What am I looking for?</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93700" lvl="0" marL="457200" rtl="0">
              <a:spcBef>
                <a:spcPts val="0"/>
              </a:spcBef>
              <a:buSzPct val="100000"/>
              <a:buFont typeface="Oswald"/>
              <a:buAutoNum type="arabicPeriod"/>
            </a:pPr>
            <a:r>
              <a:rPr lang="en" sz="2600">
                <a:latin typeface="Oswald"/>
                <a:ea typeface="Oswald"/>
                <a:cs typeface="Oswald"/>
                <a:sym typeface="Oswald"/>
              </a:rPr>
              <a:t>What’s the issue?</a:t>
            </a:r>
          </a:p>
          <a:p>
            <a:pPr indent="-393700" lvl="0" marL="457200" rtl="0">
              <a:spcBef>
                <a:spcPts val="0"/>
              </a:spcBef>
              <a:buSzPct val="100000"/>
              <a:buFont typeface="Oswald"/>
              <a:buAutoNum type="arabicPeriod"/>
            </a:pPr>
            <a:r>
              <a:rPr lang="en" sz="2600">
                <a:latin typeface="Oswald"/>
                <a:ea typeface="Oswald"/>
                <a:cs typeface="Oswald"/>
                <a:sym typeface="Oswald"/>
              </a:rPr>
              <a:t>What have I done about it in past?</a:t>
            </a:r>
          </a:p>
          <a:p>
            <a:pPr indent="-393700" lvl="0" marL="457200" rtl="0">
              <a:spcBef>
                <a:spcPts val="0"/>
              </a:spcBef>
              <a:buSzPct val="100000"/>
              <a:buFont typeface="Oswald"/>
              <a:buAutoNum type="arabicPeriod"/>
            </a:pPr>
            <a:r>
              <a:rPr lang="en" sz="2600">
                <a:latin typeface="Oswald"/>
                <a:ea typeface="Oswald"/>
                <a:cs typeface="Oswald"/>
                <a:sym typeface="Oswald"/>
              </a:rPr>
              <a:t>What am I going to do in future?</a:t>
            </a:r>
          </a:p>
          <a:p>
            <a:pPr lvl="0" rtl="0">
              <a:spcBef>
                <a:spcPts val="0"/>
              </a:spcBef>
              <a:buNone/>
            </a:pPr>
            <a:r>
              <a:t/>
            </a:r>
            <a:endParaRPr sz="2600">
              <a:latin typeface="Oswald"/>
              <a:ea typeface="Oswald"/>
              <a:cs typeface="Oswald"/>
              <a:sym typeface="Oswald"/>
            </a:endParaRPr>
          </a:p>
          <a:p>
            <a:pPr indent="0" lvl="0" marL="0" algn="ctr">
              <a:spcBef>
                <a:spcPts val="0"/>
              </a:spcBef>
              <a:buNone/>
            </a:pPr>
            <a:r>
              <a:rPr lang="en" sz="2600">
                <a:latin typeface="Oswald"/>
                <a:ea typeface="Oswald"/>
                <a:cs typeface="Oswald"/>
                <a:sym typeface="Oswald"/>
              </a:rPr>
              <a:t>The good news: This mimics the structure of a position paper!</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i="1" lang="en">
                <a:latin typeface="Oswald"/>
                <a:ea typeface="Oswald"/>
                <a:cs typeface="Oswald"/>
                <a:sym typeface="Oswald"/>
              </a:rPr>
              <a:t>What’s a position paper?</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sz="2400">
                <a:latin typeface="Oswald"/>
                <a:ea typeface="Oswald"/>
                <a:cs typeface="Oswald"/>
                <a:sym typeface="Oswald"/>
              </a:rPr>
              <a:t>A two-page document detailing</a:t>
            </a:r>
          </a:p>
          <a:p>
            <a:pPr indent="-381000" lvl="0" marL="457200" rtl="0">
              <a:spcBef>
                <a:spcPts val="0"/>
              </a:spcBef>
              <a:buSzPct val="100000"/>
              <a:buFont typeface="Oswald"/>
              <a:buAutoNum type="arabicPeriod"/>
            </a:pPr>
            <a:r>
              <a:rPr lang="en" sz="2400">
                <a:latin typeface="Oswald"/>
                <a:ea typeface="Oswald"/>
                <a:cs typeface="Oswald"/>
                <a:sym typeface="Oswald"/>
              </a:rPr>
              <a:t>What’s the issue?</a:t>
            </a:r>
          </a:p>
          <a:p>
            <a:pPr indent="-381000" lvl="0" marL="457200" rtl="0">
              <a:spcBef>
                <a:spcPts val="0"/>
              </a:spcBef>
              <a:buSzPct val="100000"/>
              <a:buFont typeface="Oswald"/>
              <a:buAutoNum type="arabicPeriod"/>
            </a:pPr>
            <a:r>
              <a:rPr lang="en" sz="2400">
                <a:latin typeface="Oswald"/>
                <a:ea typeface="Oswald"/>
                <a:cs typeface="Oswald"/>
                <a:sym typeface="Oswald"/>
              </a:rPr>
              <a:t>What have I done about it in past?</a:t>
            </a:r>
          </a:p>
          <a:p>
            <a:pPr indent="-381000" lvl="0" marL="457200" rtl="0">
              <a:spcBef>
                <a:spcPts val="0"/>
              </a:spcBef>
              <a:buSzPct val="100000"/>
              <a:buFont typeface="Oswald"/>
              <a:buAutoNum type="arabicPeriod"/>
            </a:pPr>
            <a:r>
              <a:rPr lang="en" sz="2400">
                <a:latin typeface="Oswald"/>
                <a:ea typeface="Oswald"/>
                <a:cs typeface="Oswald"/>
                <a:sym typeface="Oswald"/>
              </a:rPr>
              <a:t>What will I do in future?</a:t>
            </a:r>
          </a:p>
          <a:p>
            <a:pPr lvl="0" rtl="0">
              <a:spcBef>
                <a:spcPts val="0"/>
              </a:spcBef>
              <a:buNone/>
            </a:pPr>
            <a:r>
              <a:rPr lang="en" sz="2400">
                <a:latin typeface="Oswald"/>
                <a:ea typeface="Oswald"/>
                <a:cs typeface="Oswald"/>
                <a:sym typeface="Oswald"/>
              </a:rPr>
              <a:t>Additionally, this is one of the best strategies I know for synthesizing one’s research.  When you can write and verbally explain the answers to these questions with no difficulties, then you have a solid foundation going into the conference.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spcBef>
                <a:spcPts val="0"/>
              </a:spcBef>
              <a:buNone/>
            </a:pPr>
            <a:r>
              <a:rPr i="1" lang="en">
                <a:latin typeface="Oswald"/>
                <a:ea typeface="Oswald"/>
                <a:cs typeface="Oswald"/>
                <a:sym typeface="Oswald"/>
              </a:rPr>
              <a:t>So then I can stop researching?</a:t>
            </a:r>
          </a:p>
        </p:txBody>
      </p:sp>
      <p:sp>
        <p:nvSpPr>
          <p:cNvPr id="85" name="Shape 85"/>
          <p:cNvSpPr txBox="1"/>
          <p:nvPr>
            <p:ph idx="1" type="body"/>
          </p:nvPr>
        </p:nvSpPr>
        <p:spPr>
          <a:xfrm>
            <a:off x="265025" y="2076625"/>
            <a:ext cx="8520600" cy="1385700"/>
          </a:xfrm>
          <a:prstGeom prst="rect">
            <a:avLst/>
          </a:prstGeom>
        </p:spPr>
        <p:txBody>
          <a:bodyPr anchorCtr="0" anchor="t" bIns="91425" lIns="91425" rIns="91425" wrap="square" tIns="91425">
            <a:noAutofit/>
          </a:bodyPr>
          <a:lstStyle/>
          <a:p>
            <a:pPr lvl="0" rtl="0">
              <a:spcBef>
                <a:spcPts val="0"/>
              </a:spcBef>
              <a:buNone/>
            </a:pPr>
            <a:r>
              <a:rPr lang="en" sz="2400">
                <a:latin typeface="Oswald"/>
                <a:ea typeface="Oswald"/>
                <a:cs typeface="Oswald"/>
                <a:sym typeface="Oswald"/>
              </a:rPr>
              <a:t>The basic answer is no, but that’s generally a good judge of when one is about ready for the conference.  The goals of research are to develop </a:t>
            </a:r>
            <a:r>
              <a:rPr b="1" lang="en" sz="2400">
                <a:latin typeface="Oswald"/>
                <a:ea typeface="Oswald"/>
                <a:cs typeface="Oswald"/>
                <a:sym typeface="Oswald"/>
              </a:rPr>
              <a:t>your country’s perspective</a:t>
            </a:r>
            <a:r>
              <a:rPr lang="en" sz="2400">
                <a:latin typeface="Oswald"/>
                <a:ea typeface="Oswald"/>
                <a:cs typeface="Oswald"/>
                <a:sym typeface="Oswald"/>
              </a:rPr>
              <a:t> and </a:t>
            </a:r>
            <a:r>
              <a:rPr b="1" lang="en" sz="2400">
                <a:latin typeface="Oswald"/>
                <a:ea typeface="Oswald"/>
                <a:cs typeface="Oswald"/>
                <a:sym typeface="Oswald"/>
              </a:rPr>
              <a:t>a potential solution to the problem.</a:t>
            </a:r>
          </a:p>
        </p:txBody>
      </p:sp>
      <p:sp>
        <p:nvSpPr>
          <p:cNvPr id="86" name="Shape 86"/>
          <p:cNvSpPr txBox="1"/>
          <p:nvPr/>
        </p:nvSpPr>
        <p:spPr>
          <a:xfrm>
            <a:off x="5562650" y="4078425"/>
            <a:ext cx="3222900" cy="830700"/>
          </a:xfrm>
          <a:prstGeom prst="rect">
            <a:avLst/>
          </a:prstGeom>
          <a:noFill/>
          <a:ln>
            <a:noFill/>
          </a:ln>
        </p:spPr>
        <p:txBody>
          <a:bodyPr anchorCtr="0" anchor="t" bIns="91425" lIns="91425" rIns="91425" wrap="square" tIns="91425">
            <a:noAutofit/>
          </a:bodyPr>
          <a:lstStyle/>
          <a:p>
            <a:pPr lvl="0">
              <a:spcBef>
                <a:spcPts val="0"/>
              </a:spcBef>
              <a:buNone/>
            </a:pPr>
            <a:r>
              <a:rPr i="1" lang="en" sz="3000">
                <a:solidFill>
                  <a:srgbClr val="FFFFFF"/>
                </a:solidFill>
                <a:latin typeface="Oswald"/>
                <a:ea typeface="Oswald"/>
                <a:cs typeface="Oswald"/>
                <a:sym typeface="Oswald"/>
              </a:rPr>
              <a:t>How do I do that?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i="1" lang="en">
                <a:latin typeface="Oswald"/>
                <a:ea typeface="Oswald"/>
                <a:cs typeface="Oswald"/>
                <a:sym typeface="Oswald"/>
              </a:rPr>
              <a:t>Step 0: Who am I?</a:t>
            </a:r>
          </a:p>
        </p:txBody>
      </p:sp>
      <p:sp>
        <p:nvSpPr>
          <p:cNvPr id="92" name="Shape 92"/>
          <p:cNvSpPr txBox="1"/>
          <p:nvPr>
            <p:ph idx="1" type="body"/>
          </p:nvPr>
        </p:nvSpPr>
        <p:spPr>
          <a:xfrm>
            <a:off x="311700" y="1152475"/>
            <a:ext cx="3720000" cy="2197800"/>
          </a:xfrm>
          <a:prstGeom prst="rect">
            <a:avLst/>
          </a:prstGeom>
        </p:spPr>
        <p:txBody>
          <a:bodyPr anchorCtr="0" anchor="t" bIns="91425" lIns="91425" rIns="91425" wrap="square" tIns="91425">
            <a:noAutofit/>
          </a:bodyPr>
          <a:lstStyle/>
          <a:p>
            <a:pPr lvl="0">
              <a:spcBef>
                <a:spcPts val="0"/>
              </a:spcBef>
              <a:buNone/>
            </a:pPr>
            <a:r>
              <a:rPr b="1" lang="en" u="sng">
                <a:latin typeface="Oswald"/>
                <a:ea typeface="Oswald"/>
                <a:cs typeface="Oswald"/>
                <a:sym typeface="Oswald"/>
              </a:rPr>
              <a:t>What to read: </a:t>
            </a:r>
          </a:p>
          <a:p>
            <a:pPr lvl="0">
              <a:spcBef>
                <a:spcPts val="0"/>
              </a:spcBef>
              <a:buNone/>
            </a:pPr>
            <a:r>
              <a:rPr lang="en">
                <a:latin typeface="Oswald"/>
                <a:ea typeface="Oswald"/>
                <a:cs typeface="Oswald"/>
                <a:sym typeface="Oswald"/>
              </a:rPr>
              <a:t>CIA World Factbook</a:t>
            </a:r>
          </a:p>
          <a:p>
            <a:pPr lvl="0">
              <a:spcBef>
                <a:spcPts val="0"/>
              </a:spcBef>
              <a:buNone/>
            </a:pPr>
            <a:r>
              <a:rPr lang="en">
                <a:latin typeface="Oswald"/>
                <a:ea typeface="Oswald"/>
                <a:cs typeface="Oswald"/>
                <a:sym typeface="Oswald"/>
              </a:rPr>
              <a:t>US Department of State overview (take this with a grain of salt, per your position)</a:t>
            </a:r>
          </a:p>
        </p:txBody>
      </p:sp>
      <p:sp>
        <p:nvSpPr>
          <p:cNvPr id="93" name="Shape 93"/>
          <p:cNvSpPr txBox="1"/>
          <p:nvPr/>
        </p:nvSpPr>
        <p:spPr>
          <a:xfrm>
            <a:off x="525325" y="3541200"/>
            <a:ext cx="7701300" cy="1741500"/>
          </a:xfrm>
          <a:prstGeom prst="rect">
            <a:avLst/>
          </a:prstGeom>
          <a:noFill/>
          <a:ln>
            <a:noFill/>
          </a:ln>
        </p:spPr>
        <p:txBody>
          <a:bodyPr anchorCtr="0" anchor="t" bIns="91425" lIns="91425" rIns="91425" wrap="square" tIns="91425">
            <a:noAutofit/>
          </a:bodyPr>
          <a:lstStyle/>
          <a:p>
            <a:pPr lvl="0">
              <a:spcBef>
                <a:spcPts val="0"/>
              </a:spcBef>
              <a:buNone/>
            </a:pPr>
            <a:r>
              <a:rPr b="1" lang="en" sz="1800" u="sng">
                <a:solidFill>
                  <a:schemeClr val="accent3"/>
                </a:solidFill>
                <a:latin typeface="Oswald"/>
                <a:ea typeface="Oswald"/>
                <a:cs typeface="Oswald"/>
                <a:sym typeface="Oswald"/>
              </a:rPr>
              <a:t>What to keep in mind:</a:t>
            </a:r>
          </a:p>
          <a:p>
            <a:pPr lvl="0">
              <a:spcBef>
                <a:spcPts val="0"/>
              </a:spcBef>
              <a:buNone/>
            </a:pPr>
            <a:r>
              <a:t/>
            </a:r>
            <a:endParaRPr sz="1800">
              <a:solidFill>
                <a:schemeClr val="accent3"/>
              </a:solidFill>
              <a:latin typeface="Oswald"/>
              <a:ea typeface="Oswald"/>
              <a:cs typeface="Oswald"/>
              <a:sym typeface="Oswald"/>
            </a:endParaRPr>
          </a:p>
          <a:p>
            <a:pPr lvl="0" algn="ctr">
              <a:spcBef>
                <a:spcPts val="0"/>
              </a:spcBef>
              <a:buNone/>
            </a:pPr>
            <a:r>
              <a:rPr lang="en" sz="1800">
                <a:solidFill>
                  <a:schemeClr val="accent3"/>
                </a:solidFill>
                <a:latin typeface="Oswald"/>
                <a:ea typeface="Oswald"/>
                <a:cs typeface="Oswald"/>
                <a:sym typeface="Oswald"/>
              </a:rPr>
              <a:t>You represent the government and the party in power, NOT the people and definitely NOT your own personal opinions (sorry)</a:t>
            </a:r>
          </a:p>
        </p:txBody>
      </p:sp>
      <p:sp>
        <p:nvSpPr>
          <p:cNvPr id="94" name="Shape 94"/>
          <p:cNvSpPr txBox="1"/>
          <p:nvPr/>
        </p:nvSpPr>
        <p:spPr>
          <a:xfrm>
            <a:off x="5852025" y="1081925"/>
            <a:ext cx="4135200" cy="1992600"/>
          </a:xfrm>
          <a:prstGeom prst="rect">
            <a:avLst/>
          </a:prstGeom>
          <a:noFill/>
          <a:ln>
            <a:noFill/>
          </a:ln>
        </p:spPr>
        <p:txBody>
          <a:bodyPr anchorCtr="0" anchor="t" bIns="91425" lIns="91425" rIns="91425" wrap="square" tIns="91425">
            <a:noAutofit/>
          </a:bodyPr>
          <a:lstStyle/>
          <a:p>
            <a:pPr lvl="0">
              <a:spcBef>
                <a:spcPts val="0"/>
              </a:spcBef>
              <a:buNone/>
            </a:pPr>
            <a:r>
              <a:rPr b="1" lang="en" sz="1800" u="sng">
                <a:solidFill>
                  <a:schemeClr val="accent3"/>
                </a:solidFill>
                <a:latin typeface="Oswald"/>
                <a:ea typeface="Oswald"/>
                <a:cs typeface="Oswald"/>
                <a:sym typeface="Oswald"/>
              </a:rPr>
              <a:t>What to look for:</a:t>
            </a:r>
          </a:p>
          <a:p>
            <a:pPr lvl="0">
              <a:spcBef>
                <a:spcPts val="0"/>
              </a:spcBef>
              <a:buNone/>
            </a:pPr>
            <a:r>
              <a:t/>
            </a:r>
            <a:endParaRPr sz="1800">
              <a:solidFill>
                <a:schemeClr val="accent3"/>
              </a:solidFill>
              <a:latin typeface="Oswald"/>
              <a:ea typeface="Oswald"/>
              <a:cs typeface="Oswald"/>
              <a:sym typeface="Oswald"/>
            </a:endParaRPr>
          </a:p>
          <a:p>
            <a:pPr lvl="0">
              <a:spcBef>
                <a:spcPts val="0"/>
              </a:spcBef>
              <a:buNone/>
            </a:pPr>
            <a:r>
              <a:rPr lang="en" sz="1800">
                <a:solidFill>
                  <a:schemeClr val="accent3"/>
                </a:solidFill>
                <a:latin typeface="Oswald"/>
                <a:ea typeface="Oswald"/>
                <a:cs typeface="Oswald"/>
                <a:sym typeface="Oswald"/>
              </a:rPr>
              <a:t>Resource strengths</a:t>
            </a:r>
          </a:p>
          <a:p>
            <a:pPr lvl="0">
              <a:spcBef>
                <a:spcPts val="0"/>
              </a:spcBef>
              <a:buNone/>
            </a:pPr>
            <a:r>
              <a:t/>
            </a:r>
            <a:endParaRPr sz="1800">
              <a:solidFill>
                <a:schemeClr val="accent3"/>
              </a:solidFill>
              <a:latin typeface="Oswald"/>
              <a:ea typeface="Oswald"/>
              <a:cs typeface="Oswald"/>
              <a:sym typeface="Oswald"/>
            </a:endParaRPr>
          </a:p>
          <a:p>
            <a:pPr lvl="0">
              <a:spcBef>
                <a:spcPts val="0"/>
              </a:spcBef>
              <a:buNone/>
            </a:pPr>
            <a:r>
              <a:rPr lang="en" sz="1800">
                <a:solidFill>
                  <a:schemeClr val="accent3"/>
                </a:solidFill>
                <a:latin typeface="Oswald"/>
                <a:ea typeface="Oswald"/>
                <a:cs typeface="Oswald"/>
                <a:sym typeface="Oswald"/>
              </a:rPr>
              <a:t>Government structure, stability</a:t>
            </a:r>
          </a:p>
          <a:p>
            <a:pPr lvl="0">
              <a:spcBef>
                <a:spcPts val="0"/>
              </a:spcBef>
              <a:buNone/>
            </a:pPr>
            <a:r>
              <a:t/>
            </a:r>
            <a:endParaRPr sz="1800">
              <a:solidFill>
                <a:schemeClr val="accent3"/>
              </a:solidFill>
              <a:latin typeface="Oswald"/>
              <a:ea typeface="Oswald"/>
              <a:cs typeface="Oswald"/>
              <a:sym typeface="Oswald"/>
            </a:endParaRPr>
          </a:p>
          <a:p>
            <a:pPr lvl="0">
              <a:spcBef>
                <a:spcPts val="0"/>
              </a:spcBef>
              <a:buNone/>
            </a:pPr>
            <a:r>
              <a:rPr lang="en" sz="1800">
                <a:solidFill>
                  <a:schemeClr val="accent3"/>
                </a:solidFill>
                <a:latin typeface="Oswald"/>
                <a:ea typeface="Oswald"/>
                <a:cs typeface="Oswald"/>
                <a:sym typeface="Oswald"/>
              </a:rPr>
              <a:t>Key allies</a:t>
            </a:r>
          </a:p>
        </p:txBody>
      </p:sp>
      <p:sp>
        <p:nvSpPr>
          <p:cNvPr id="95" name="Shape 95"/>
          <p:cNvSpPr/>
          <p:nvPr/>
        </p:nvSpPr>
        <p:spPr>
          <a:xfrm>
            <a:off x="4339775" y="1968725"/>
            <a:ext cx="793500" cy="423900"/>
          </a:xfrm>
          <a:prstGeom prst="right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i="1" lang="en">
                <a:latin typeface="Oswald"/>
                <a:ea typeface="Oswald"/>
                <a:cs typeface="Oswald"/>
                <a:sym typeface="Oswald"/>
              </a:rPr>
              <a:t>Step 1: What’s the issue?</a:t>
            </a:r>
          </a:p>
        </p:txBody>
      </p:sp>
      <p:sp>
        <p:nvSpPr>
          <p:cNvPr id="101" name="Shape 101"/>
          <p:cNvSpPr txBox="1"/>
          <p:nvPr>
            <p:ph idx="1" type="body"/>
          </p:nvPr>
        </p:nvSpPr>
        <p:spPr>
          <a:xfrm>
            <a:off x="311700" y="1124475"/>
            <a:ext cx="3841500" cy="2552400"/>
          </a:xfrm>
          <a:prstGeom prst="rect">
            <a:avLst/>
          </a:prstGeom>
        </p:spPr>
        <p:txBody>
          <a:bodyPr anchorCtr="0" anchor="t" bIns="91425" lIns="91425" rIns="91425" wrap="square" tIns="91425">
            <a:noAutofit/>
          </a:bodyPr>
          <a:lstStyle/>
          <a:p>
            <a:pPr lvl="0">
              <a:spcBef>
                <a:spcPts val="0"/>
              </a:spcBef>
              <a:buNone/>
            </a:pPr>
            <a:r>
              <a:rPr b="1" lang="en" u="sng">
                <a:latin typeface="Oswald"/>
                <a:ea typeface="Oswald"/>
                <a:cs typeface="Oswald"/>
                <a:sym typeface="Oswald"/>
              </a:rPr>
              <a:t>What to read:</a:t>
            </a:r>
          </a:p>
          <a:p>
            <a:pPr lvl="0">
              <a:spcBef>
                <a:spcPts val="0"/>
              </a:spcBef>
              <a:buNone/>
            </a:pPr>
            <a:r>
              <a:rPr lang="en">
                <a:latin typeface="Oswald"/>
                <a:ea typeface="Oswald"/>
                <a:cs typeface="Oswald"/>
                <a:sym typeface="Oswald"/>
              </a:rPr>
              <a:t>The background guide</a:t>
            </a:r>
          </a:p>
          <a:p>
            <a:pPr lvl="0">
              <a:spcBef>
                <a:spcPts val="0"/>
              </a:spcBef>
              <a:buNone/>
            </a:pPr>
            <a:r>
              <a:rPr lang="en">
                <a:latin typeface="Oswald"/>
                <a:ea typeface="Oswald"/>
                <a:cs typeface="Oswald"/>
                <a:sym typeface="Oswald"/>
              </a:rPr>
              <a:t>Search the topic on any major news source (BBC, New York Times, etc.)</a:t>
            </a:r>
          </a:p>
          <a:p>
            <a:pPr lvl="0">
              <a:spcBef>
                <a:spcPts val="0"/>
              </a:spcBef>
              <a:buNone/>
            </a:pPr>
            <a:r>
              <a:rPr lang="en">
                <a:latin typeface="Oswald"/>
                <a:ea typeface="Oswald"/>
                <a:cs typeface="Oswald"/>
                <a:sym typeface="Oswald"/>
              </a:rPr>
              <a:t>UN reports on the topic</a:t>
            </a:r>
          </a:p>
        </p:txBody>
      </p:sp>
      <p:sp>
        <p:nvSpPr>
          <p:cNvPr id="102" name="Shape 102"/>
          <p:cNvSpPr txBox="1"/>
          <p:nvPr/>
        </p:nvSpPr>
        <p:spPr>
          <a:xfrm>
            <a:off x="5245250" y="1171175"/>
            <a:ext cx="3680400" cy="2324400"/>
          </a:xfrm>
          <a:prstGeom prst="rect">
            <a:avLst/>
          </a:prstGeom>
          <a:noFill/>
          <a:ln>
            <a:noFill/>
          </a:ln>
        </p:spPr>
        <p:txBody>
          <a:bodyPr anchorCtr="0" anchor="t" bIns="91425" lIns="91425" rIns="91425" wrap="square" tIns="91425">
            <a:noAutofit/>
          </a:bodyPr>
          <a:lstStyle/>
          <a:p>
            <a:pPr lvl="0">
              <a:spcBef>
                <a:spcPts val="0"/>
              </a:spcBef>
              <a:buNone/>
            </a:pPr>
            <a:r>
              <a:rPr b="1" lang="en" sz="1800" u="sng">
                <a:solidFill>
                  <a:schemeClr val="accent3"/>
                </a:solidFill>
                <a:latin typeface="Oswald"/>
                <a:ea typeface="Oswald"/>
                <a:cs typeface="Oswald"/>
                <a:sym typeface="Oswald"/>
              </a:rPr>
              <a:t>What to look for:</a:t>
            </a:r>
          </a:p>
          <a:p>
            <a:pPr lvl="0">
              <a:spcBef>
                <a:spcPts val="0"/>
              </a:spcBef>
              <a:buNone/>
            </a:pPr>
            <a:r>
              <a:t/>
            </a:r>
            <a:endParaRPr sz="1800">
              <a:solidFill>
                <a:schemeClr val="accent3"/>
              </a:solidFill>
              <a:latin typeface="Oswald"/>
              <a:ea typeface="Oswald"/>
              <a:cs typeface="Oswald"/>
              <a:sym typeface="Oswald"/>
            </a:endParaRPr>
          </a:p>
          <a:p>
            <a:pPr lvl="0">
              <a:spcBef>
                <a:spcPts val="0"/>
              </a:spcBef>
              <a:buNone/>
            </a:pPr>
            <a:r>
              <a:rPr lang="en" sz="1800">
                <a:solidFill>
                  <a:schemeClr val="accent3"/>
                </a:solidFill>
                <a:latin typeface="Oswald"/>
                <a:ea typeface="Oswald"/>
                <a:cs typeface="Oswald"/>
                <a:sym typeface="Oswald"/>
              </a:rPr>
              <a:t>Connections to your country for potential solutions</a:t>
            </a:r>
          </a:p>
        </p:txBody>
      </p:sp>
      <p:sp>
        <p:nvSpPr>
          <p:cNvPr id="103" name="Shape 103"/>
          <p:cNvSpPr txBox="1"/>
          <p:nvPr/>
        </p:nvSpPr>
        <p:spPr>
          <a:xfrm>
            <a:off x="736550" y="3649025"/>
            <a:ext cx="7673100" cy="1138800"/>
          </a:xfrm>
          <a:prstGeom prst="rect">
            <a:avLst/>
          </a:prstGeom>
          <a:noFill/>
          <a:ln>
            <a:noFill/>
          </a:ln>
        </p:spPr>
        <p:txBody>
          <a:bodyPr anchorCtr="0" anchor="t" bIns="91425" lIns="91425" rIns="91425" wrap="square" tIns="91425">
            <a:noAutofit/>
          </a:bodyPr>
          <a:lstStyle/>
          <a:p>
            <a:pPr lvl="0">
              <a:spcBef>
                <a:spcPts val="0"/>
              </a:spcBef>
              <a:buNone/>
            </a:pPr>
            <a:r>
              <a:rPr b="1" lang="en" sz="1800" u="sng">
                <a:solidFill>
                  <a:schemeClr val="accent3"/>
                </a:solidFill>
                <a:latin typeface="Oswald"/>
                <a:ea typeface="Oswald"/>
                <a:cs typeface="Oswald"/>
                <a:sym typeface="Oswald"/>
              </a:rPr>
              <a:t>What to keep in mind:</a:t>
            </a:r>
          </a:p>
          <a:p>
            <a:pPr lvl="0" algn="ctr">
              <a:spcBef>
                <a:spcPts val="0"/>
              </a:spcBef>
              <a:buNone/>
            </a:pPr>
            <a:r>
              <a:rPr lang="en" sz="1800">
                <a:solidFill>
                  <a:schemeClr val="accent3"/>
                </a:solidFill>
                <a:latin typeface="Oswald"/>
                <a:ea typeface="Oswald"/>
                <a:cs typeface="Oswald"/>
                <a:sym typeface="Oswald"/>
              </a:rPr>
              <a:t>These are complex issues, start thinking about which portions of them you want to discuss, and which you want to avoid if you can help it</a:t>
            </a:r>
          </a:p>
        </p:txBody>
      </p:sp>
      <p:sp>
        <p:nvSpPr>
          <p:cNvPr id="104" name="Shape 104"/>
          <p:cNvSpPr/>
          <p:nvPr/>
        </p:nvSpPr>
        <p:spPr>
          <a:xfrm>
            <a:off x="4069075" y="1940700"/>
            <a:ext cx="793500" cy="423900"/>
          </a:xfrm>
          <a:prstGeom prst="right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i="1" lang="en">
                <a:latin typeface="Oswald"/>
                <a:ea typeface="Oswald"/>
                <a:cs typeface="Oswald"/>
                <a:sym typeface="Oswald"/>
              </a:rPr>
              <a:t>Step 2: What have I done in past?</a:t>
            </a:r>
          </a:p>
        </p:txBody>
      </p:sp>
      <p:sp>
        <p:nvSpPr>
          <p:cNvPr id="110" name="Shape 110"/>
          <p:cNvSpPr txBox="1"/>
          <p:nvPr>
            <p:ph idx="1" type="body"/>
          </p:nvPr>
        </p:nvSpPr>
        <p:spPr>
          <a:xfrm>
            <a:off x="311700" y="1152475"/>
            <a:ext cx="3309300" cy="2580600"/>
          </a:xfrm>
          <a:prstGeom prst="rect">
            <a:avLst/>
          </a:prstGeom>
        </p:spPr>
        <p:txBody>
          <a:bodyPr anchorCtr="0" anchor="t" bIns="91425" lIns="91425" rIns="91425" wrap="square" tIns="91425">
            <a:noAutofit/>
          </a:bodyPr>
          <a:lstStyle/>
          <a:p>
            <a:pPr lvl="0">
              <a:spcBef>
                <a:spcPts val="0"/>
              </a:spcBef>
              <a:buNone/>
            </a:pPr>
            <a:r>
              <a:rPr b="1" lang="en" u="sng">
                <a:latin typeface="Oswald"/>
                <a:ea typeface="Oswald"/>
                <a:cs typeface="Oswald"/>
                <a:sym typeface="Oswald"/>
              </a:rPr>
              <a:t>What to read:</a:t>
            </a:r>
          </a:p>
          <a:p>
            <a:pPr lvl="0">
              <a:spcBef>
                <a:spcPts val="0"/>
              </a:spcBef>
              <a:buNone/>
            </a:pPr>
            <a:r>
              <a:rPr lang="en">
                <a:latin typeface="Oswald"/>
                <a:ea typeface="Oswald"/>
                <a:cs typeface="Oswald"/>
                <a:sym typeface="Oswald"/>
              </a:rPr>
              <a:t>UN and NGO reports on your nation</a:t>
            </a:r>
          </a:p>
          <a:p>
            <a:pPr lvl="0">
              <a:spcBef>
                <a:spcPts val="0"/>
              </a:spcBef>
              <a:buNone/>
            </a:pPr>
            <a:r>
              <a:rPr lang="en">
                <a:latin typeface="Oswald"/>
                <a:ea typeface="Oswald"/>
                <a:cs typeface="Oswald"/>
                <a:sym typeface="Oswald"/>
              </a:rPr>
              <a:t>Statements by agencies that handle this issue in your own government</a:t>
            </a:r>
          </a:p>
        </p:txBody>
      </p:sp>
      <p:sp>
        <p:nvSpPr>
          <p:cNvPr id="111" name="Shape 111"/>
          <p:cNvSpPr txBox="1"/>
          <p:nvPr/>
        </p:nvSpPr>
        <p:spPr>
          <a:xfrm>
            <a:off x="4734300" y="1152475"/>
            <a:ext cx="4098000" cy="1857600"/>
          </a:xfrm>
          <a:prstGeom prst="rect">
            <a:avLst/>
          </a:prstGeom>
          <a:noFill/>
          <a:ln>
            <a:noFill/>
          </a:ln>
        </p:spPr>
        <p:txBody>
          <a:bodyPr anchorCtr="0" anchor="t" bIns="91425" lIns="91425" rIns="91425" wrap="square" tIns="91425">
            <a:noAutofit/>
          </a:bodyPr>
          <a:lstStyle/>
          <a:p>
            <a:pPr lvl="0">
              <a:spcBef>
                <a:spcPts val="0"/>
              </a:spcBef>
              <a:buNone/>
            </a:pPr>
            <a:r>
              <a:rPr b="1" lang="en" sz="1800" u="sng">
                <a:solidFill>
                  <a:schemeClr val="accent3"/>
                </a:solidFill>
                <a:latin typeface="Oswald"/>
                <a:ea typeface="Oswald"/>
                <a:cs typeface="Oswald"/>
                <a:sym typeface="Oswald"/>
              </a:rPr>
              <a:t>What to look for:</a:t>
            </a:r>
          </a:p>
          <a:p>
            <a:pPr lvl="0">
              <a:spcBef>
                <a:spcPts val="0"/>
              </a:spcBef>
              <a:buNone/>
            </a:pPr>
            <a:r>
              <a:t/>
            </a:r>
            <a:endParaRPr sz="1800">
              <a:solidFill>
                <a:schemeClr val="accent3"/>
              </a:solidFill>
              <a:latin typeface="Oswald"/>
              <a:ea typeface="Oswald"/>
              <a:cs typeface="Oswald"/>
              <a:sym typeface="Oswald"/>
            </a:endParaRPr>
          </a:p>
          <a:p>
            <a:pPr lvl="0">
              <a:spcBef>
                <a:spcPts val="0"/>
              </a:spcBef>
              <a:buNone/>
            </a:pPr>
            <a:r>
              <a:rPr lang="en" sz="1800">
                <a:solidFill>
                  <a:schemeClr val="accent3"/>
                </a:solidFill>
                <a:latin typeface="Oswald"/>
                <a:ea typeface="Oswald"/>
                <a:cs typeface="Oswald"/>
                <a:sym typeface="Oswald"/>
              </a:rPr>
              <a:t>Any attempts to handle this issue or a similar one, and how they went</a:t>
            </a:r>
          </a:p>
          <a:p>
            <a:pPr lvl="0">
              <a:spcBef>
                <a:spcPts val="0"/>
              </a:spcBef>
              <a:buNone/>
            </a:pPr>
            <a:r>
              <a:t/>
            </a:r>
            <a:endParaRPr sz="1800">
              <a:solidFill>
                <a:schemeClr val="accent3"/>
              </a:solidFill>
              <a:latin typeface="Oswald"/>
              <a:ea typeface="Oswald"/>
              <a:cs typeface="Oswald"/>
              <a:sym typeface="Oswald"/>
            </a:endParaRPr>
          </a:p>
          <a:p>
            <a:pPr lvl="0">
              <a:spcBef>
                <a:spcPts val="0"/>
              </a:spcBef>
              <a:buNone/>
            </a:pPr>
            <a:r>
              <a:rPr lang="en" sz="1800">
                <a:solidFill>
                  <a:schemeClr val="accent3"/>
                </a:solidFill>
                <a:latin typeface="Oswald"/>
                <a:ea typeface="Oswald"/>
                <a:cs typeface="Oswald"/>
                <a:sym typeface="Oswald"/>
              </a:rPr>
              <a:t>Any sentiments expressed that you can expound upon and/ or quote directly</a:t>
            </a:r>
          </a:p>
        </p:txBody>
      </p:sp>
      <p:sp>
        <p:nvSpPr>
          <p:cNvPr id="112" name="Shape 112"/>
          <p:cNvSpPr txBox="1"/>
          <p:nvPr/>
        </p:nvSpPr>
        <p:spPr>
          <a:xfrm>
            <a:off x="235950" y="3867825"/>
            <a:ext cx="8672100" cy="933600"/>
          </a:xfrm>
          <a:prstGeom prst="rect">
            <a:avLst/>
          </a:prstGeom>
          <a:noFill/>
          <a:ln>
            <a:noFill/>
          </a:ln>
        </p:spPr>
        <p:txBody>
          <a:bodyPr anchorCtr="0" anchor="t" bIns="91425" lIns="91425" rIns="91425" wrap="square" tIns="91425">
            <a:noAutofit/>
          </a:bodyPr>
          <a:lstStyle/>
          <a:p>
            <a:pPr lvl="0">
              <a:spcBef>
                <a:spcPts val="0"/>
              </a:spcBef>
              <a:buNone/>
            </a:pPr>
            <a:r>
              <a:rPr b="1" lang="en" sz="1800" u="sng">
                <a:solidFill>
                  <a:schemeClr val="accent3"/>
                </a:solidFill>
                <a:latin typeface="Oswald"/>
                <a:ea typeface="Oswald"/>
                <a:cs typeface="Oswald"/>
                <a:sym typeface="Oswald"/>
              </a:rPr>
              <a:t>What to keep in mind: </a:t>
            </a:r>
          </a:p>
          <a:p>
            <a:pPr lvl="0" algn="ctr">
              <a:spcBef>
                <a:spcPts val="0"/>
              </a:spcBef>
              <a:buNone/>
            </a:pPr>
            <a:r>
              <a:rPr lang="en" sz="1800">
                <a:solidFill>
                  <a:schemeClr val="accent3"/>
                </a:solidFill>
                <a:latin typeface="Oswald"/>
                <a:ea typeface="Oswald"/>
                <a:cs typeface="Oswald"/>
                <a:sym typeface="Oswald"/>
              </a:rPr>
              <a:t>This is absolutely the time to sugarcoat anything and everything.  While you can’t usually deny everything, it is your job to present your nation in the best possible light - </a:t>
            </a:r>
            <a:r>
              <a:rPr lang="en" sz="1800" u="sng">
                <a:solidFill>
                  <a:schemeClr val="accent3"/>
                </a:solidFill>
                <a:latin typeface="Oswald"/>
                <a:ea typeface="Oswald"/>
                <a:cs typeface="Oswald"/>
                <a:sym typeface="Oswald"/>
              </a:rPr>
              <a:t>Stay on policy</a:t>
            </a:r>
            <a:r>
              <a:rPr lang="en" sz="1800">
                <a:solidFill>
                  <a:schemeClr val="accent3"/>
                </a:solidFill>
                <a:latin typeface="Oswald"/>
                <a:ea typeface="Oswald"/>
                <a:cs typeface="Oswald"/>
                <a:sym typeface="Oswald"/>
              </a:rPr>
              <a:t>. Yours is the best nation in the history of the world.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i="1" lang="en">
                <a:latin typeface="Oswald"/>
                <a:ea typeface="Oswald"/>
                <a:cs typeface="Oswald"/>
                <a:sym typeface="Oswald"/>
              </a:rPr>
              <a:t>Step 3: What will I do in future?</a:t>
            </a:r>
          </a:p>
        </p:txBody>
      </p:sp>
      <p:sp>
        <p:nvSpPr>
          <p:cNvPr id="118" name="Shape 11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sz="2400">
                <a:latin typeface="Oswald"/>
                <a:ea typeface="Oswald"/>
                <a:cs typeface="Oswald"/>
                <a:sym typeface="Oswald"/>
              </a:rPr>
              <a:t>This is the most creative portion of the paper, and helps you begin to solidify plans for while you’re in committee.  It’s ok for this to be general.  Items to include:</a:t>
            </a:r>
          </a:p>
          <a:p>
            <a:pPr lvl="0">
              <a:spcBef>
                <a:spcPts val="0"/>
              </a:spcBef>
              <a:buNone/>
            </a:pPr>
            <a:r>
              <a:rPr lang="en" sz="2400">
                <a:latin typeface="Oswald"/>
                <a:ea typeface="Oswald"/>
                <a:cs typeface="Oswald"/>
                <a:sym typeface="Oswald"/>
              </a:rPr>
              <a:t>A very general sketch of your plan</a:t>
            </a:r>
          </a:p>
          <a:p>
            <a:pPr lvl="0">
              <a:spcBef>
                <a:spcPts val="0"/>
              </a:spcBef>
              <a:buNone/>
            </a:pPr>
            <a:r>
              <a:rPr lang="en" sz="2400">
                <a:latin typeface="Oswald"/>
                <a:ea typeface="Oswald"/>
                <a:cs typeface="Oswald"/>
                <a:sym typeface="Oswald"/>
              </a:rPr>
              <a:t>The ideal outcome</a:t>
            </a:r>
          </a:p>
          <a:p>
            <a:pPr lvl="0">
              <a:spcBef>
                <a:spcPts val="0"/>
              </a:spcBef>
              <a:buNone/>
            </a:pPr>
            <a:r>
              <a:rPr lang="en" sz="2400">
                <a:latin typeface="Oswald"/>
                <a:ea typeface="Oswald"/>
                <a:cs typeface="Oswald"/>
                <a:sym typeface="Oswald"/>
              </a:rPr>
              <a:t>A call for nations to come together</a:t>
            </a: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